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Merriweather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2" roundtripDataSignature="AMtx7mj2NLdrfDNd9juIucmvbN1MgqZb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regular.fntdata"/><Relationship Id="rId47" Type="http://schemas.openxmlformats.org/officeDocument/2006/relationships/slide" Target="slides/slide42.xml"/><Relationship Id="rId49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-boldItalic.fntdata"/><Relationship Id="rId50" Type="http://schemas.openxmlformats.org/officeDocument/2006/relationships/font" Target="fonts/Merriweather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ea676a3dd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ea676a3d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ea676a3d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ea676a3d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ea676a3d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ea676a3d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ea676a3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ea676a3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ea676a3d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ea676a3d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ea676a3dd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ea676a3dd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ea676a3dd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ea676a3dd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ea676a3dd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ea676a3dd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ea676a3dd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ea676a3dd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ea676a3dd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ea676a3dd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ea676a3dd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ea676a3dd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ea676a3d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ea676a3d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278457" y="1592474"/>
            <a:ext cx="8520600" cy="2052600"/>
          </a:xfrm>
          <a:prstGeom prst="rect">
            <a:avLst/>
          </a:prstGeom>
          <a:noFill/>
          <a:ln>
            <a:noFill/>
          </a:ln>
          <a:effectLst>
            <a:outerShdw blurRad="149987" algn="ctr" dir="8460000" dist="250190">
              <a:srgbClr val="000000">
                <a:alpha val="2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Blockchain Application Development using Hyperledger Fabric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a676a3dd_2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7ea676a3dd_2_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g7ea676a3dd_2_17"/>
          <p:cNvPicPr preferRelativeResize="0"/>
          <p:nvPr/>
        </p:nvPicPr>
        <p:blipFill rotWithShape="1">
          <a:blip r:embed="rId3">
            <a:alphaModFix/>
          </a:blip>
          <a:srcRect b="10055" l="0" r="0" t="0"/>
          <a:stretch/>
        </p:blipFill>
        <p:spPr>
          <a:xfrm>
            <a:off x="114275" y="263575"/>
            <a:ext cx="881087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Permissioned Blockchains</a:t>
            </a:r>
            <a:endParaRPr/>
          </a:p>
        </p:txBody>
      </p:sp>
      <p:sp>
        <p:nvSpPr>
          <p:cNvPr id="173" name="Google Shape;173;p9"/>
          <p:cNvSpPr/>
          <p:nvPr/>
        </p:nvSpPr>
        <p:spPr>
          <a:xfrm>
            <a:off x="2945000" y="4020250"/>
            <a:ext cx="1764000" cy="8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there multiple participants?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4545200" y="3105850"/>
            <a:ext cx="1764000" cy="8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all participants known?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5840600" y="2115250"/>
            <a:ext cx="1764000" cy="89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all participants trusted?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7212200" y="1200850"/>
            <a:ext cx="1764000" cy="8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public verifiability required?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/>
          <p:nvPr/>
        </p:nvSpPr>
        <p:spPr>
          <a:xfrm rot="-2003901">
            <a:off x="1592672" y="1845896"/>
            <a:ext cx="6765655" cy="6492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 txBox="1"/>
          <p:nvPr>
            <p:ph type="title"/>
          </p:nvPr>
        </p:nvSpPr>
        <p:spPr>
          <a:xfrm>
            <a:off x="311700" y="1330750"/>
            <a:ext cx="42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900">
                <a:latin typeface="Merriweather"/>
                <a:ea typeface="Merriweather"/>
                <a:cs typeface="Merriweather"/>
                <a:sym typeface="Merriweather"/>
              </a:rPr>
              <a:t>Some questions you should have an answer for...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137133" y="1457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Components of Composer</a:t>
            </a:r>
            <a:endParaRPr/>
          </a:p>
        </p:txBody>
      </p:sp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849" y="718467"/>
            <a:ext cx="7357685" cy="4340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b="9479" l="7497" r="4286" t="6921"/>
          <a:stretch/>
        </p:blipFill>
        <p:spPr>
          <a:xfrm>
            <a:off x="312850" y="371025"/>
            <a:ext cx="8366352" cy="458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50" y="578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ea676a3dd_3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Transaction Flow in Blockchain</a:t>
            </a:r>
            <a:endParaRPr/>
          </a:p>
        </p:txBody>
      </p:sp>
      <p:sp>
        <p:nvSpPr>
          <p:cNvPr id="196" name="Google Shape;196;g7ea676a3dd_3_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Client initiates the transaction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The transaction goes to the peers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Peers verify/validate the transaction.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The verified transaction is put into a block of limited size.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The block is added to the blockchain in every peer.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>
            <p:ph type="title"/>
          </p:nvPr>
        </p:nvSpPr>
        <p:spPr>
          <a:xfrm>
            <a:off x="173475" y="719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550" y="661250"/>
            <a:ext cx="7886573" cy="4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ea676a3dd_2_5"/>
          <p:cNvSpPr txBox="1"/>
          <p:nvPr>
            <p:ph type="title"/>
          </p:nvPr>
        </p:nvSpPr>
        <p:spPr>
          <a:xfrm>
            <a:off x="311700" y="445025"/>
            <a:ext cx="8520600" cy="43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Composer 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I</a:t>
            </a:r>
            <a:r>
              <a:rPr lang="en-GB" sz="3200"/>
              <a:t>nstallation</a:t>
            </a:r>
            <a:endParaRPr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/>
          <p:nvPr>
            <p:ph type="title"/>
          </p:nvPr>
        </p:nvSpPr>
        <p:spPr>
          <a:xfrm>
            <a:off x="311700" y="23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Ledger</a:t>
            </a:r>
            <a:endParaRPr/>
          </a:p>
        </p:txBody>
      </p:sp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 b="5615" l="0" r="0" t="0"/>
          <a:stretch/>
        </p:blipFill>
        <p:spPr>
          <a:xfrm>
            <a:off x="654400" y="806750"/>
            <a:ext cx="7617398" cy="404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4">
            <a:alphaModFix/>
          </a:blip>
          <a:srcRect b="6015" l="0" r="0" t="0"/>
          <a:stretch/>
        </p:blipFill>
        <p:spPr>
          <a:xfrm>
            <a:off x="624625" y="872075"/>
            <a:ext cx="7709323" cy="40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8" cy="476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4"/>
          <p:cNvPicPr preferRelativeResize="0"/>
          <p:nvPr/>
        </p:nvPicPr>
        <p:blipFill rotWithShape="1">
          <a:blip r:embed="rId4">
            <a:alphaModFix/>
          </a:blip>
          <a:srcRect b="4434" l="0" r="0" t="0"/>
          <a:stretch/>
        </p:blipFill>
        <p:spPr>
          <a:xfrm>
            <a:off x="152400" y="152400"/>
            <a:ext cx="8839200" cy="4751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b="4434" l="0" r="0" t="0"/>
          <a:stretch/>
        </p:blipFill>
        <p:spPr>
          <a:xfrm>
            <a:off x="308650" y="293775"/>
            <a:ext cx="8602123" cy="46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4">
            <a:alphaModFix/>
          </a:blip>
          <a:srcRect b="5516" l="0" r="0" t="0"/>
          <a:stretch/>
        </p:blipFill>
        <p:spPr>
          <a:xfrm>
            <a:off x="357625" y="249375"/>
            <a:ext cx="8700677" cy="462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Workshop Flow</a:t>
            </a:r>
            <a:endParaRPr/>
          </a:p>
        </p:txBody>
      </p:sp>
      <p:sp>
        <p:nvSpPr>
          <p:cNvPr id="60" name="Google Shape;60;p2"/>
          <p:cNvSpPr txBox="1"/>
          <p:nvPr>
            <p:ph idx="1" type="body"/>
          </p:nvPr>
        </p:nvSpPr>
        <p:spPr>
          <a:xfrm>
            <a:off x="411453" y="1119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Four Sessions (2 sessions per day)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Basic overview of blockchain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Permissioned blockchain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Sample Application development (ERP)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Multipeer setup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Real life working project demonstration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6"/>
          <p:cNvPicPr preferRelativeResize="0"/>
          <p:nvPr/>
        </p:nvPicPr>
        <p:blipFill rotWithShape="1">
          <a:blip r:embed="rId3">
            <a:alphaModFix/>
          </a:blip>
          <a:srcRect b="4131" l="0" r="0" t="0"/>
          <a:stretch/>
        </p:blipFill>
        <p:spPr>
          <a:xfrm>
            <a:off x="152400" y="152400"/>
            <a:ext cx="8602123" cy="46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7"/>
          <p:cNvPicPr preferRelativeResize="0"/>
          <p:nvPr/>
        </p:nvPicPr>
        <p:blipFill rotWithShape="1">
          <a:blip r:embed="rId3">
            <a:alphaModFix/>
          </a:blip>
          <a:srcRect b="0" l="0" r="6620" t="0"/>
          <a:stretch/>
        </p:blipFill>
        <p:spPr>
          <a:xfrm>
            <a:off x="699425" y="374150"/>
            <a:ext cx="7800274" cy="42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7"/>
          <p:cNvPicPr preferRelativeResize="0"/>
          <p:nvPr/>
        </p:nvPicPr>
        <p:blipFill rotWithShape="1">
          <a:blip r:embed="rId4">
            <a:alphaModFix/>
          </a:blip>
          <a:srcRect b="0" l="0" r="5731" t="0"/>
          <a:stretch/>
        </p:blipFill>
        <p:spPr>
          <a:xfrm>
            <a:off x="699425" y="374151"/>
            <a:ext cx="7365749" cy="43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8"/>
          <p:cNvPicPr preferRelativeResize="0"/>
          <p:nvPr/>
        </p:nvPicPr>
        <p:blipFill rotWithShape="1">
          <a:blip r:embed="rId3">
            <a:alphaModFix/>
          </a:blip>
          <a:srcRect b="0" l="0" r="6288" t="0"/>
          <a:stretch/>
        </p:blipFill>
        <p:spPr>
          <a:xfrm>
            <a:off x="541213" y="115200"/>
            <a:ext cx="80615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9"/>
          <p:cNvPicPr preferRelativeResize="0"/>
          <p:nvPr/>
        </p:nvPicPr>
        <p:blipFill rotWithShape="1">
          <a:blip r:embed="rId3">
            <a:alphaModFix/>
          </a:blip>
          <a:srcRect b="4588" l="0" r="0" t="0"/>
          <a:stretch/>
        </p:blipFill>
        <p:spPr>
          <a:xfrm>
            <a:off x="308650" y="329850"/>
            <a:ext cx="8478226" cy="455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 rotWithShape="1">
          <a:blip r:embed="rId4">
            <a:alphaModFix/>
          </a:blip>
          <a:srcRect b="5087" l="0" r="0" t="0"/>
          <a:stretch/>
        </p:blipFill>
        <p:spPr>
          <a:xfrm>
            <a:off x="308650" y="329850"/>
            <a:ext cx="8315098" cy="443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0"/>
          <p:cNvPicPr preferRelativeResize="0"/>
          <p:nvPr/>
        </p:nvPicPr>
        <p:blipFill rotWithShape="1">
          <a:blip r:embed="rId3">
            <a:alphaModFix/>
          </a:blip>
          <a:srcRect b="5204" l="0" r="0" t="0"/>
          <a:stretch/>
        </p:blipFill>
        <p:spPr>
          <a:xfrm>
            <a:off x="152400" y="152400"/>
            <a:ext cx="8602123" cy="45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 rotWithShape="1">
          <a:blip r:embed="rId4">
            <a:alphaModFix/>
          </a:blip>
          <a:srcRect b="5159" l="0" r="0" t="0"/>
          <a:stretch/>
        </p:blipFill>
        <p:spPr>
          <a:xfrm>
            <a:off x="175375" y="152400"/>
            <a:ext cx="8793250" cy="46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1"/>
          <p:cNvPicPr preferRelativeResize="0"/>
          <p:nvPr/>
        </p:nvPicPr>
        <p:blipFill rotWithShape="1">
          <a:blip r:embed="rId3">
            <a:alphaModFix/>
          </a:blip>
          <a:srcRect b="3818" l="0" r="0" t="0"/>
          <a:stretch/>
        </p:blipFill>
        <p:spPr>
          <a:xfrm>
            <a:off x="152400" y="152400"/>
            <a:ext cx="8602123" cy="465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 rotWithShape="1">
          <a:blip r:embed="rId4">
            <a:alphaModFix/>
          </a:blip>
          <a:srcRect b="3567" l="0" r="0" t="0"/>
          <a:stretch/>
        </p:blipFill>
        <p:spPr>
          <a:xfrm>
            <a:off x="702275" y="424100"/>
            <a:ext cx="8078976" cy="438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2"/>
          <p:cNvPicPr preferRelativeResize="0"/>
          <p:nvPr/>
        </p:nvPicPr>
        <p:blipFill rotWithShape="1">
          <a:blip r:embed="rId3">
            <a:alphaModFix/>
          </a:blip>
          <a:srcRect b="5356" l="0" r="0" t="0"/>
          <a:stretch/>
        </p:blipFill>
        <p:spPr>
          <a:xfrm>
            <a:off x="152400" y="152400"/>
            <a:ext cx="8602123" cy="45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 rotWithShape="1">
          <a:blip r:embed="rId4">
            <a:alphaModFix/>
          </a:blip>
          <a:srcRect b="2267" l="0" r="3789" t="0"/>
          <a:stretch/>
        </p:blipFill>
        <p:spPr>
          <a:xfrm>
            <a:off x="152400" y="152400"/>
            <a:ext cx="7741651" cy="442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3"/>
          <p:cNvPicPr preferRelativeResize="0"/>
          <p:nvPr/>
        </p:nvPicPr>
        <p:blipFill rotWithShape="1">
          <a:blip r:embed="rId3">
            <a:alphaModFix/>
          </a:blip>
          <a:srcRect b="4896" l="0" r="0" t="0"/>
          <a:stretch/>
        </p:blipFill>
        <p:spPr>
          <a:xfrm>
            <a:off x="211925" y="234250"/>
            <a:ext cx="8602123" cy="46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b="4434" l="0" r="0" t="0"/>
          <a:stretch/>
        </p:blipFill>
        <p:spPr>
          <a:xfrm>
            <a:off x="211925" y="197050"/>
            <a:ext cx="8602123" cy="46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4">
            <a:alphaModFix/>
          </a:blip>
          <a:srcRect b="4905" l="0" r="0" t="0"/>
          <a:stretch/>
        </p:blipFill>
        <p:spPr>
          <a:xfrm>
            <a:off x="377925" y="398175"/>
            <a:ext cx="8436125" cy="451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4278" l="0" r="0" t="0"/>
          <a:stretch/>
        </p:blipFill>
        <p:spPr>
          <a:xfrm>
            <a:off x="325356" y="245525"/>
            <a:ext cx="8429170" cy="45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4">
            <a:alphaModFix/>
          </a:blip>
          <a:srcRect b="4769" l="0" r="0" t="0"/>
          <a:stretch/>
        </p:blipFill>
        <p:spPr>
          <a:xfrm>
            <a:off x="238600" y="245525"/>
            <a:ext cx="8819726" cy="47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465" y="3814475"/>
            <a:ext cx="1343025" cy="1171575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p3"/>
          <p:cNvSpPr txBox="1"/>
          <p:nvPr>
            <p:ph type="title"/>
          </p:nvPr>
        </p:nvSpPr>
        <p:spPr>
          <a:xfrm>
            <a:off x="137450" y="117449"/>
            <a:ext cx="8520600" cy="7335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600"/>
              <a:t>Blockchain overview </a:t>
            </a:r>
            <a:endParaRPr sz="3600"/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4">
            <a:alphaModFix/>
          </a:blip>
          <a:srcRect b="51453" l="0" r="77666" t="0"/>
          <a:stretch/>
        </p:blipFill>
        <p:spPr>
          <a:xfrm>
            <a:off x="6284075" y="1726163"/>
            <a:ext cx="779951" cy="7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"/>
          <p:cNvPicPr preferRelativeResize="0"/>
          <p:nvPr/>
        </p:nvPicPr>
        <p:blipFill rotWithShape="1">
          <a:blip r:embed="rId4">
            <a:alphaModFix/>
          </a:blip>
          <a:srcRect b="0" l="0" r="77666" t="51453"/>
          <a:stretch/>
        </p:blipFill>
        <p:spPr>
          <a:xfrm>
            <a:off x="2057825" y="1726175"/>
            <a:ext cx="653325" cy="6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8113" y="2056375"/>
            <a:ext cx="1228725" cy="132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3"/>
          <p:cNvCxnSpPr>
            <a:stCxn id="68" idx="3"/>
            <a:endCxn id="69" idx="1"/>
          </p:cNvCxnSpPr>
          <p:nvPr/>
        </p:nvCxnSpPr>
        <p:spPr>
          <a:xfrm>
            <a:off x="2711150" y="2056363"/>
            <a:ext cx="1127100" cy="6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261" y="3814467"/>
            <a:ext cx="13430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/>
          <p:nvPr/>
        </p:nvSpPr>
        <p:spPr>
          <a:xfrm>
            <a:off x="4406958" y="3380359"/>
            <a:ext cx="154200" cy="459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3"/>
          <p:cNvCxnSpPr>
            <a:stCxn id="69" idx="3"/>
            <a:endCxn id="67" idx="1"/>
          </p:cNvCxnSpPr>
          <p:nvPr/>
        </p:nvCxnSpPr>
        <p:spPr>
          <a:xfrm flipH="1" rot="10800000">
            <a:off x="5066838" y="2120463"/>
            <a:ext cx="1217100" cy="5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" name="Google Shape;74;p3"/>
          <p:cNvSpPr txBox="1"/>
          <p:nvPr/>
        </p:nvSpPr>
        <p:spPr>
          <a:xfrm rot="1692057">
            <a:off x="3108455" y="2132539"/>
            <a:ext cx="653243" cy="313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Rs. 50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/>
        </p:nvSpPr>
        <p:spPr>
          <a:xfrm rot="-1513412">
            <a:off x="5240965" y="2132691"/>
            <a:ext cx="653290" cy="313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Rs. 50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1902150" y="2468050"/>
            <a:ext cx="5154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Alice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6778950" y="2544250"/>
            <a:ext cx="5154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6"/>
          <p:cNvPicPr preferRelativeResize="0"/>
          <p:nvPr/>
        </p:nvPicPr>
        <p:blipFill rotWithShape="1">
          <a:blip r:embed="rId3">
            <a:alphaModFix/>
          </a:blip>
          <a:srcRect b="5051" l="0" r="0" t="0"/>
          <a:stretch/>
        </p:blipFill>
        <p:spPr>
          <a:xfrm>
            <a:off x="152400" y="152400"/>
            <a:ext cx="8602123" cy="45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801" y="318350"/>
            <a:ext cx="7788101" cy="43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8"/>
          <p:cNvPicPr preferRelativeResize="0"/>
          <p:nvPr/>
        </p:nvPicPr>
        <p:blipFill rotWithShape="1">
          <a:blip r:embed="rId3">
            <a:alphaModFix/>
          </a:blip>
          <a:srcRect b="5356" l="0" r="0" t="0"/>
          <a:stretch/>
        </p:blipFill>
        <p:spPr>
          <a:xfrm>
            <a:off x="152400" y="152400"/>
            <a:ext cx="8602123" cy="45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 rotWithShape="1">
          <a:blip r:embed="rId4">
            <a:alphaModFix/>
          </a:blip>
          <a:srcRect b="2826" l="0" r="0" t="0"/>
          <a:stretch/>
        </p:blipFill>
        <p:spPr>
          <a:xfrm>
            <a:off x="254675" y="281975"/>
            <a:ext cx="8141477" cy="4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9"/>
          <p:cNvPicPr preferRelativeResize="0"/>
          <p:nvPr/>
        </p:nvPicPr>
        <p:blipFill rotWithShape="1">
          <a:blip r:embed="rId3">
            <a:alphaModFix/>
          </a:blip>
          <a:srcRect b="6120" l="0" r="0" t="0"/>
          <a:stretch/>
        </p:blipFill>
        <p:spPr>
          <a:xfrm>
            <a:off x="270938" y="182150"/>
            <a:ext cx="8602123" cy="45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 rotWithShape="1">
          <a:blip r:embed="rId4">
            <a:alphaModFix/>
          </a:blip>
          <a:srcRect b="1458" l="0" r="1883" t="0"/>
          <a:stretch/>
        </p:blipFill>
        <p:spPr>
          <a:xfrm>
            <a:off x="357775" y="300575"/>
            <a:ext cx="7923149" cy="44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/>
          <p:cNvPicPr preferRelativeResize="0"/>
          <p:nvPr/>
        </p:nvPicPr>
        <p:blipFill rotWithShape="1">
          <a:blip r:embed="rId3">
            <a:alphaModFix/>
          </a:blip>
          <a:srcRect b="1660" l="0" r="5069" t="0"/>
          <a:stretch/>
        </p:blipFill>
        <p:spPr>
          <a:xfrm>
            <a:off x="427675" y="226800"/>
            <a:ext cx="8165750" cy="475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 rotWithShape="1">
          <a:blip r:embed="rId4">
            <a:alphaModFix/>
          </a:blip>
          <a:srcRect b="2343" l="0" r="3464" t="0"/>
          <a:stretch/>
        </p:blipFill>
        <p:spPr>
          <a:xfrm>
            <a:off x="342550" y="226800"/>
            <a:ext cx="8165750" cy="46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ea676a3dd_1_0"/>
          <p:cNvSpPr txBox="1"/>
          <p:nvPr>
            <p:ph idx="4294967295" type="subTitle"/>
          </p:nvPr>
        </p:nvSpPr>
        <p:spPr>
          <a:xfrm>
            <a:off x="311700" y="938400"/>
            <a:ext cx="8520600" cy="26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g7ea676a3d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ea676a3dd_2_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7ea676a3dd_2_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g7ea676a3d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0" y="104075"/>
            <a:ext cx="8924275" cy="48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ea676a3dd_2_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7ea676a3dd_2_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g7ea676a3dd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50" y="98100"/>
            <a:ext cx="8547101" cy="48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ea676a3dd_2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7ea676a3dd_2_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g7ea676a3dd_2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50" y="115738"/>
            <a:ext cx="8732501" cy="491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ea676a3dd_2_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ea676a3dd_2_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g7ea676a3dd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50" y="185975"/>
            <a:ext cx="8837976" cy="482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51453" l="0" r="77666" t="0"/>
          <a:stretch/>
        </p:blipFill>
        <p:spPr>
          <a:xfrm>
            <a:off x="6284075" y="1726163"/>
            <a:ext cx="779951" cy="7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3">
            <a:alphaModFix/>
          </a:blip>
          <a:srcRect b="51453" l="25871" r="51795" t="0"/>
          <a:stretch/>
        </p:blipFill>
        <p:spPr>
          <a:xfrm>
            <a:off x="5868325" y="2938370"/>
            <a:ext cx="779950" cy="78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b="0" l="77666" r="0" t="51453"/>
          <a:stretch/>
        </p:blipFill>
        <p:spPr>
          <a:xfrm>
            <a:off x="2368700" y="2975950"/>
            <a:ext cx="705594" cy="7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 b="0" l="0" r="77666" t="51453"/>
          <a:stretch/>
        </p:blipFill>
        <p:spPr>
          <a:xfrm>
            <a:off x="2057825" y="1726175"/>
            <a:ext cx="653325" cy="6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8113" y="2056375"/>
            <a:ext cx="1228725" cy="132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4"/>
          <p:cNvCxnSpPr>
            <a:stCxn id="85" idx="3"/>
            <a:endCxn id="86" idx="1"/>
          </p:cNvCxnSpPr>
          <p:nvPr/>
        </p:nvCxnSpPr>
        <p:spPr>
          <a:xfrm>
            <a:off x="2711150" y="2056363"/>
            <a:ext cx="1127100" cy="6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8" name="Google Shape;88;p4"/>
          <p:cNvPicPr preferRelativeResize="0"/>
          <p:nvPr/>
        </p:nvPicPr>
        <p:blipFill rotWithShape="1">
          <a:blip r:embed="rId5">
            <a:alphaModFix/>
          </a:blip>
          <a:srcRect b="0" l="-530" r="530" t="0"/>
          <a:stretch/>
        </p:blipFill>
        <p:spPr>
          <a:xfrm>
            <a:off x="3781049" y="3821117"/>
            <a:ext cx="13430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/>
          <p:nvPr/>
        </p:nvSpPr>
        <p:spPr>
          <a:xfrm>
            <a:off x="4406958" y="3304159"/>
            <a:ext cx="154200" cy="459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4"/>
          <p:cNvCxnSpPr>
            <a:stCxn id="86" idx="3"/>
            <a:endCxn id="82" idx="1"/>
          </p:cNvCxnSpPr>
          <p:nvPr/>
        </p:nvCxnSpPr>
        <p:spPr>
          <a:xfrm flipH="1" rot="10800000">
            <a:off x="5066838" y="2120463"/>
            <a:ext cx="1217100" cy="5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" name="Google Shape;91;p4"/>
          <p:cNvSpPr txBox="1"/>
          <p:nvPr/>
        </p:nvSpPr>
        <p:spPr>
          <a:xfrm rot="1841856">
            <a:off x="3108477" y="2132615"/>
            <a:ext cx="653468" cy="313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Rs. 50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 rot="-1548709">
            <a:off x="5211783" y="2098933"/>
            <a:ext cx="653167" cy="3131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Rs. 50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4199350" y="1726175"/>
            <a:ext cx="506400" cy="487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5">
            <a:alphaModFix/>
          </a:blip>
          <a:srcRect b="0" l="-530" r="530" t="0"/>
          <a:stretch/>
        </p:blipFill>
        <p:spPr>
          <a:xfrm>
            <a:off x="1482974" y="3689148"/>
            <a:ext cx="779950" cy="68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5">
            <a:alphaModFix/>
          </a:blip>
          <a:srcRect b="0" l="-530" r="530" t="0"/>
          <a:stretch/>
        </p:blipFill>
        <p:spPr>
          <a:xfrm>
            <a:off x="1056199" y="1933173"/>
            <a:ext cx="779950" cy="68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 rotWithShape="1">
          <a:blip r:embed="rId5">
            <a:alphaModFix/>
          </a:blip>
          <a:srcRect b="0" l="-530" r="530" t="0"/>
          <a:stretch/>
        </p:blipFill>
        <p:spPr>
          <a:xfrm>
            <a:off x="7280649" y="2050698"/>
            <a:ext cx="779950" cy="68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5">
            <a:alphaModFix/>
          </a:blip>
          <a:srcRect b="0" l="-530" r="530" t="0"/>
          <a:stretch/>
        </p:blipFill>
        <p:spPr>
          <a:xfrm>
            <a:off x="6829449" y="3764048"/>
            <a:ext cx="779950" cy="68038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/>
        </p:nvSpPr>
        <p:spPr>
          <a:xfrm>
            <a:off x="4096188" y="1802575"/>
            <a:ext cx="780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Rs. 50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4"/>
          <p:cNvCxnSpPr>
            <a:stCxn id="85" idx="3"/>
            <a:endCxn id="82" idx="1"/>
          </p:cNvCxnSpPr>
          <p:nvPr/>
        </p:nvCxnSpPr>
        <p:spPr>
          <a:xfrm>
            <a:off x="2711150" y="2056363"/>
            <a:ext cx="3573000" cy="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0" name="Google Shape;10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225" y="1066750"/>
            <a:ext cx="844800" cy="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2225" y="3809950"/>
            <a:ext cx="844800" cy="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37425" y="3733750"/>
            <a:ext cx="844800" cy="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0425" y="1066750"/>
            <a:ext cx="844800" cy="84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4"/>
          <p:cNvCxnSpPr>
            <a:stCxn id="85" idx="2"/>
            <a:endCxn id="84" idx="0"/>
          </p:cNvCxnSpPr>
          <p:nvPr/>
        </p:nvCxnSpPr>
        <p:spPr>
          <a:xfrm>
            <a:off x="2384488" y="2386550"/>
            <a:ext cx="336900" cy="5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5" name="Google Shape;105;p4"/>
          <p:cNvCxnSpPr>
            <a:stCxn id="84" idx="3"/>
            <a:endCxn id="83" idx="1"/>
          </p:cNvCxnSpPr>
          <p:nvPr/>
        </p:nvCxnSpPr>
        <p:spPr>
          <a:xfrm>
            <a:off x="3074294" y="3332550"/>
            <a:ext cx="27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6" name="Google Shape;106;p4"/>
          <p:cNvCxnSpPr>
            <a:stCxn id="85" idx="3"/>
            <a:endCxn id="82" idx="1"/>
          </p:cNvCxnSpPr>
          <p:nvPr/>
        </p:nvCxnSpPr>
        <p:spPr>
          <a:xfrm>
            <a:off x="2711150" y="2056363"/>
            <a:ext cx="3573000" cy="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7" name="Google Shape;107;p4"/>
          <p:cNvCxnSpPr>
            <a:stCxn id="82" idx="2"/>
            <a:endCxn id="83" idx="0"/>
          </p:cNvCxnSpPr>
          <p:nvPr/>
        </p:nvCxnSpPr>
        <p:spPr>
          <a:xfrm flipH="1">
            <a:off x="6258251" y="2514538"/>
            <a:ext cx="415800" cy="4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8" name="Google Shape;108;p4"/>
          <p:cNvSpPr/>
          <p:nvPr/>
        </p:nvSpPr>
        <p:spPr>
          <a:xfrm>
            <a:off x="2368700" y="818450"/>
            <a:ext cx="2192400" cy="844800"/>
          </a:xfrm>
          <a:prstGeom prst="wedgeEllipseCallout">
            <a:avLst>
              <a:gd fmla="val -32854" name="adj1"/>
              <a:gd fmla="val 8279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want to send Rs. 50 to my brother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5">
            <a:alphaModFix/>
          </a:blip>
          <a:srcRect b="0" l="-530" r="530" t="0"/>
          <a:stretch/>
        </p:blipFill>
        <p:spPr>
          <a:xfrm>
            <a:off x="1056199" y="1933173"/>
            <a:ext cx="779950" cy="680382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5">
            <a:alphaModFix/>
          </a:blip>
          <a:srcRect b="0" l="-530" r="530" t="0"/>
          <a:stretch/>
        </p:blipFill>
        <p:spPr>
          <a:xfrm>
            <a:off x="1513399" y="3685773"/>
            <a:ext cx="779950" cy="680382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5">
            <a:alphaModFix/>
          </a:blip>
          <a:srcRect b="0" l="-530" r="530" t="0"/>
          <a:stretch/>
        </p:blipFill>
        <p:spPr>
          <a:xfrm>
            <a:off x="7304599" y="2009373"/>
            <a:ext cx="779950" cy="680382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5">
            <a:alphaModFix/>
          </a:blip>
          <a:srcRect b="0" l="-530" r="530" t="0"/>
          <a:stretch/>
        </p:blipFill>
        <p:spPr>
          <a:xfrm>
            <a:off x="6847399" y="3761973"/>
            <a:ext cx="779950" cy="680382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4"/>
          <p:cNvSpPr txBox="1"/>
          <p:nvPr/>
        </p:nvSpPr>
        <p:spPr>
          <a:xfrm>
            <a:off x="1902150" y="2468050"/>
            <a:ext cx="5154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Alice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6778950" y="2544250"/>
            <a:ext cx="5154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6702750" y="3230050"/>
            <a:ext cx="5154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1648950" y="3230050"/>
            <a:ext cx="8448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Jenny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183700" y="2696650"/>
            <a:ext cx="17361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Alice sent Rs. 50 to Bob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336100" y="4449250"/>
            <a:ext cx="17361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Alice sent Rs. 50 to Bob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7346500" y="2696650"/>
            <a:ext cx="17361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Alice sent Rs. 50 to Bob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7270300" y="4449250"/>
            <a:ext cx="17361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Alice sent Rs. 50 to Bob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7ea676a3dd_2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ea676a3dd_2_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7ea676a3dd_2_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g7ea676a3dd_2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25" y="170275"/>
            <a:ext cx="8616773" cy="484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ea676a3dd_2_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7ea676a3dd_2_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g7ea676a3dd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75" y="149725"/>
            <a:ext cx="8600750" cy="47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type="title"/>
          </p:nvPr>
        </p:nvSpPr>
        <p:spPr>
          <a:xfrm>
            <a:off x="248750" y="-22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Properties of Blockchain</a:t>
            </a:r>
            <a:endParaRPr/>
          </a:p>
        </p:txBody>
      </p:sp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75" y="688625"/>
            <a:ext cx="8839201" cy="42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3471325" y="2046100"/>
            <a:ext cx="2017900" cy="13758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2144875" y="3259675"/>
            <a:ext cx="1587600" cy="1502700"/>
          </a:xfrm>
          <a:prstGeom prst="teardrop">
            <a:avLst>
              <a:gd fmla="val 10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 flipH="1">
            <a:off x="5065875" y="3259675"/>
            <a:ext cx="1587600" cy="1502700"/>
          </a:xfrm>
          <a:prstGeom prst="teardrop">
            <a:avLst>
              <a:gd fmla="val 10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 rot="10800000">
            <a:off x="5065875" y="688625"/>
            <a:ext cx="1587600" cy="1502700"/>
          </a:xfrm>
          <a:prstGeom prst="teardrop">
            <a:avLst>
              <a:gd fmla="val 10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 flipH="1" rot="10800000">
            <a:off x="2144875" y="688625"/>
            <a:ext cx="1587600" cy="1502700"/>
          </a:xfrm>
          <a:prstGeom prst="teardrop">
            <a:avLst>
              <a:gd fmla="val 10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2120275" y="1221400"/>
            <a:ext cx="16368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source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Truth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2120275" y="3812200"/>
            <a:ext cx="16368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Consensus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5015875" y="3812200"/>
            <a:ext cx="16368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Immutability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5015875" y="1297600"/>
            <a:ext cx="16368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Decentralization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565" y="944037"/>
            <a:ext cx="4338250" cy="18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193" y="1074420"/>
            <a:ext cx="3925200" cy="309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436" y="2329138"/>
            <a:ext cx="4159379" cy="255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 txBox="1"/>
          <p:nvPr>
            <p:ph type="title"/>
          </p:nvPr>
        </p:nvSpPr>
        <p:spPr>
          <a:xfrm>
            <a:off x="318600" y="3440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Market Scenario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ea676a3dd_2_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g7ea676a3dd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6201"/>
            <a:ext cx="8737598" cy="4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>
            <p:ph type="title"/>
          </p:nvPr>
        </p:nvSpPr>
        <p:spPr>
          <a:xfrm>
            <a:off x="182850" y="958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Permissioned Blockchain</a:t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 b="809" l="0" r="2922" t="24153"/>
          <a:stretch/>
        </p:blipFill>
        <p:spPr>
          <a:xfrm>
            <a:off x="182850" y="1065400"/>
            <a:ext cx="8876477" cy="385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